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330" r:id="rId7"/>
    <p:sldId id="335" r:id="rId8"/>
    <p:sldId id="284" r:id="rId9"/>
    <p:sldId id="334" r:id="rId10"/>
    <p:sldId id="320" r:id="rId11"/>
    <p:sldId id="321" r:id="rId12"/>
    <p:sldId id="322" r:id="rId13"/>
    <p:sldId id="323" r:id="rId14"/>
    <p:sldId id="326" r:id="rId15"/>
    <p:sldId id="324" r:id="rId16"/>
    <p:sldId id="325" r:id="rId17"/>
    <p:sldId id="327" r:id="rId18"/>
    <p:sldId id="328" r:id="rId19"/>
    <p:sldId id="329" r:id="rId20"/>
    <p:sldId id="331" r:id="rId21"/>
    <p:sldId id="332" r:id="rId22"/>
    <p:sldId id="291" r:id="rId23"/>
    <p:sldId id="333" r:id="rId24"/>
    <p:sldId id="293" r:id="rId25"/>
    <p:sldId id="295" r:id="rId26"/>
    <p:sldId id="297" r:id="rId27"/>
    <p:sldId id="28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1B4B"/>
    <a:srgbClr val="FAEBDD"/>
    <a:srgbClr val="EA443E"/>
    <a:srgbClr val="F7CFB3"/>
    <a:srgbClr val="F26D4B"/>
    <a:srgbClr val="511E4D"/>
    <a:srgbClr val="FFFFFF"/>
    <a:srgbClr val="3F1B4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4" autoAdjust="0"/>
    <p:restoredTop sz="76824" autoAdjust="0"/>
  </p:normalViewPr>
  <p:slideViewPr>
    <p:cSldViewPr snapToGrid="0">
      <p:cViewPr>
        <p:scale>
          <a:sx n="66" d="100"/>
          <a:sy n="66" d="100"/>
        </p:scale>
        <p:origin x="115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38225-2FD3-473C-897D-794F95F87EB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84C520-FEF6-48D5-91AE-F580FC1F8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We present a fruit type classification model</a:t>
          </a:r>
        </a:p>
        <a:p>
          <a:pPr>
            <a:lnSpc>
              <a:spcPct val="100000"/>
            </a:lnSpc>
          </a:pPr>
          <a:r>
            <a:rPr lang="en-US" b="1" dirty="0"/>
            <a:t>And a ripeness level  classification model</a:t>
          </a:r>
          <a:endParaRPr lang="en-US" dirty="0"/>
        </a:p>
      </dgm:t>
    </dgm:pt>
    <dgm:pt modelId="{4CB5EFA8-0304-435B-8D59-50C3ADB8FDAC}" type="parTrans" cxnId="{E5DCA502-F6E5-4CE9-BDA9-0D56E6A6AEC7}">
      <dgm:prSet/>
      <dgm:spPr/>
      <dgm:t>
        <a:bodyPr/>
        <a:lstStyle/>
        <a:p>
          <a:endParaRPr lang="en-US"/>
        </a:p>
      </dgm:t>
    </dgm:pt>
    <dgm:pt modelId="{B245F1A0-2648-49C2-ADF8-C2E7B48517A7}" type="sibTrans" cxnId="{E5DCA502-F6E5-4CE9-BDA9-0D56E6A6AEC7}">
      <dgm:prSet/>
      <dgm:spPr/>
      <dgm:t>
        <a:bodyPr/>
        <a:lstStyle/>
        <a:p>
          <a:endParaRPr lang="en-US"/>
        </a:p>
      </dgm:t>
    </dgm:pt>
    <dgm:pt modelId="{A881DFF0-8BE6-41BE-AC53-2A1EC9F4F1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We learned a lot about the classification process</a:t>
          </a:r>
        </a:p>
        <a:p>
          <a:pPr>
            <a:lnSpc>
              <a:spcPct val="100000"/>
            </a:lnSpc>
          </a:pPr>
          <a:r>
            <a:rPr lang="en-US" b="1" dirty="0"/>
            <a:t>And we overcame difficulties we encountered</a:t>
          </a:r>
          <a:endParaRPr lang="en-US" dirty="0"/>
        </a:p>
      </dgm:t>
    </dgm:pt>
    <dgm:pt modelId="{37600414-4B4B-4718-9678-556171B55972}" type="parTrans" cxnId="{35F7DFBB-6820-4955-947B-E82A9BAD7094}">
      <dgm:prSet/>
      <dgm:spPr/>
      <dgm:t>
        <a:bodyPr/>
        <a:lstStyle/>
        <a:p>
          <a:endParaRPr lang="en-US"/>
        </a:p>
      </dgm:t>
    </dgm:pt>
    <dgm:pt modelId="{E942F37D-3D57-4D9A-B43F-2A40A9276FA8}" type="sibTrans" cxnId="{35F7DFBB-6820-4955-947B-E82A9BAD7094}">
      <dgm:prSet/>
      <dgm:spPr/>
      <dgm:t>
        <a:bodyPr/>
        <a:lstStyle/>
        <a:p>
          <a:endParaRPr lang="en-US"/>
        </a:p>
      </dgm:t>
    </dgm:pt>
    <dgm:pt modelId="{C5C22B2C-EEBD-4550-8F4F-A713A39417D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We introduced the functionality of the system</a:t>
          </a:r>
          <a:endParaRPr lang="en-US" dirty="0"/>
        </a:p>
      </dgm:t>
    </dgm:pt>
    <dgm:pt modelId="{F551EA79-E4E1-4D0B-84FC-7A2EF98A58E5}" type="parTrans" cxnId="{0D4EAB7F-FD4C-471E-A81D-4A966984BBC4}">
      <dgm:prSet/>
      <dgm:spPr/>
      <dgm:t>
        <a:bodyPr/>
        <a:lstStyle/>
        <a:p>
          <a:endParaRPr lang="en-US"/>
        </a:p>
      </dgm:t>
    </dgm:pt>
    <dgm:pt modelId="{3A69A782-2950-4934-B7B4-CF4B84A162C1}" type="sibTrans" cxnId="{0D4EAB7F-FD4C-471E-A81D-4A966984BBC4}">
      <dgm:prSet/>
      <dgm:spPr/>
      <dgm:t>
        <a:bodyPr/>
        <a:lstStyle/>
        <a:p>
          <a:endParaRPr lang="en-US"/>
        </a:p>
      </dgm:t>
    </dgm:pt>
    <dgm:pt modelId="{FDDD0608-D30E-4EF7-9D5B-BB082F4FA746}" type="pres">
      <dgm:prSet presAssocID="{E7838225-2FD3-473C-897D-794F95F87EB6}" presName="root" presStyleCnt="0">
        <dgm:presLayoutVars>
          <dgm:dir/>
          <dgm:resizeHandles val="exact"/>
        </dgm:presLayoutVars>
      </dgm:prSet>
      <dgm:spPr/>
    </dgm:pt>
    <dgm:pt modelId="{4741173C-FB63-491E-BCF3-72E0998D600E}" type="pres">
      <dgm:prSet presAssocID="{4984C520-FEF6-48D5-91AE-F580FC1F83EB}" presName="compNode" presStyleCnt="0"/>
      <dgm:spPr/>
    </dgm:pt>
    <dgm:pt modelId="{0F5D2ED8-A277-4A64-897E-C97BCA3F32DB}" type="pres">
      <dgm:prSet presAssocID="{4984C520-FEF6-48D5-91AE-F580FC1F83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A9402A51-0741-46C4-A5FE-93BE0A8350F2}" type="pres">
      <dgm:prSet presAssocID="{4984C520-FEF6-48D5-91AE-F580FC1F83EB}" presName="spaceRect" presStyleCnt="0"/>
      <dgm:spPr/>
    </dgm:pt>
    <dgm:pt modelId="{2B7A0B23-0D90-4AC7-B08D-2FFE8BDCA109}" type="pres">
      <dgm:prSet presAssocID="{4984C520-FEF6-48D5-91AE-F580FC1F83EB}" presName="textRect" presStyleLbl="revTx" presStyleIdx="0" presStyleCnt="3" custScaleY="221980">
        <dgm:presLayoutVars>
          <dgm:chMax val="1"/>
          <dgm:chPref val="1"/>
        </dgm:presLayoutVars>
      </dgm:prSet>
      <dgm:spPr/>
    </dgm:pt>
    <dgm:pt modelId="{348C770F-50E4-4E0D-BBC8-CDA47F005D96}" type="pres">
      <dgm:prSet presAssocID="{B245F1A0-2648-49C2-ADF8-C2E7B48517A7}" presName="sibTrans" presStyleCnt="0"/>
      <dgm:spPr/>
    </dgm:pt>
    <dgm:pt modelId="{D3E1AC3F-BEDE-43C6-A8DE-66069FF51B92}" type="pres">
      <dgm:prSet presAssocID="{A881DFF0-8BE6-41BE-AC53-2A1EC9F4F15D}" presName="compNode" presStyleCnt="0"/>
      <dgm:spPr/>
    </dgm:pt>
    <dgm:pt modelId="{09286CA4-8D05-4803-B719-94AD0D0DE2BC}" type="pres">
      <dgm:prSet presAssocID="{A881DFF0-8BE6-41BE-AC53-2A1EC9F4F1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384E77-6F96-42D5-93F5-319F8E399362}" type="pres">
      <dgm:prSet presAssocID="{A881DFF0-8BE6-41BE-AC53-2A1EC9F4F15D}" presName="spaceRect" presStyleCnt="0"/>
      <dgm:spPr/>
    </dgm:pt>
    <dgm:pt modelId="{CD680F2D-2931-4EAF-8E2B-8091CC7BC7E5}" type="pres">
      <dgm:prSet presAssocID="{A881DFF0-8BE6-41BE-AC53-2A1EC9F4F15D}" presName="textRect" presStyleLbl="revTx" presStyleIdx="1" presStyleCnt="3" custScaleY="211557">
        <dgm:presLayoutVars>
          <dgm:chMax val="1"/>
          <dgm:chPref val="1"/>
        </dgm:presLayoutVars>
      </dgm:prSet>
      <dgm:spPr/>
    </dgm:pt>
    <dgm:pt modelId="{724A0120-CB7F-4BB3-AC4E-9262854A51DC}" type="pres">
      <dgm:prSet presAssocID="{E942F37D-3D57-4D9A-B43F-2A40A9276FA8}" presName="sibTrans" presStyleCnt="0"/>
      <dgm:spPr/>
    </dgm:pt>
    <dgm:pt modelId="{B42002E5-5D0B-4DF2-9A39-D5D8E6F3981D}" type="pres">
      <dgm:prSet presAssocID="{C5C22B2C-EEBD-4550-8F4F-A713A39417DB}" presName="compNode" presStyleCnt="0"/>
      <dgm:spPr/>
    </dgm:pt>
    <dgm:pt modelId="{70018C4E-6073-46C1-A452-A2177466726D}" type="pres">
      <dgm:prSet presAssocID="{C5C22B2C-EEBD-4550-8F4F-A713A39417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2E67E2B-FD45-44DB-BB99-24E30F5AA292}" type="pres">
      <dgm:prSet presAssocID="{C5C22B2C-EEBD-4550-8F4F-A713A39417DB}" presName="spaceRect" presStyleCnt="0"/>
      <dgm:spPr/>
    </dgm:pt>
    <dgm:pt modelId="{57D3ECFD-93FC-4197-9BCB-8DE4FB5058A2}" type="pres">
      <dgm:prSet presAssocID="{C5C22B2C-EEBD-4550-8F4F-A713A39417DB}" presName="textRect" presStyleLbl="revTx" presStyleIdx="2" presStyleCnt="3" custScaleY="203446">
        <dgm:presLayoutVars>
          <dgm:chMax val="1"/>
          <dgm:chPref val="1"/>
        </dgm:presLayoutVars>
      </dgm:prSet>
      <dgm:spPr/>
    </dgm:pt>
  </dgm:ptLst>
  <dgm:cxnLst>
    <dgm:cxn modelId="{E5DCA502-F6E5-4CE9-BDA9-0D56E6A6AEC7}" srcId="{E7838225-2FD3-473C-897D-794F95F87EB6}" destId="{4984C520-FEF6-48D5-91AE-F580FC1F83EB}" srcOrd="0" destOrd="0" parTransId="{4CB5EFA8-0304-435B-8D59-50C3ADB8FDAC}" sibTransId="{B245F1A0-2648-49C2-ADF8-C2E7B48517A7}"/>
    <dgm:cxn modelId="{C871A27D-165F-4A71-9931-18480C7662BB}" type="presOf" srcId="{4984C520-FEF6-48D5-91AE-F580FC1F83EB}" destId="{2B7A0B23-0D90-4AC7-B08D-2FFE8BDCA109}" srcOrd="0" destOrd="0" presId="urn:microsoft.com/office/officeart/2018/2/layout/IconLabelList"/>
    <dgm:cxn modelId="{0D4EAB7F-FD4C-471E-A81D-4A966984BBC4}" srcId="{E7838225-2FD3-473C-897D-794F95F87EB6}" destId="{C5C22B2C-EEBD-4550-8F4F-A713A39417DB}" srcOrd="2" destOrd="0" parTransId="{F551EA79-E4E1-4D0B-84FC-7A2EF98A58E5}" sibTransId="{3A69A782-2950-4934-B7B4-CF4B84A162C1}"/>
    <dgm:cxn modelId="{32F4C885-F768-415C-9EAF-F0F1C2691D82}" type="presOf" srcId="{E7838225-2FD3-473C-897D-794F95F87EB6}" destId="{FDDD0608-D30E-4EF7-9D5B-BB082F4FA746}" srcOrd="0" destOrd="0" presId="urn:microsoft.com/office/officeart/2018/2/layout/IconLabelList"/>
    <dgm:cxn modelId="{35F7DFBB-6820-4955-947B-E82A9BAD7094}" srcId="{E7838225-2FD3-473C-897D-794F95F87EB6}" destId="{A881DFF0-8BE6-41BE-AC53-2A1EC9F4F15D}" srcOrd="1" destOrd="0" parTransId="{37600414-4B4B-4718-9678-556171B55972}" sibTransId="{E942F37D-3D57-4D9A-B43F-2A40A9276FA8}"/>
    <dgm:cxn modelId="{A706D9C7-A70A-4D91-8701-9DF54A88C31C}" type="presOf" srcId="{C5C22B2C-EEBD-4550-8F4F-A713A39417DB}" destId="{57D3ECFD-93FC-4197-9BCB-8DE4FB5058A2}" srcOrd="0" destOrd="0" presId="urn:microsoft.com/office/officeart/2018/2/layout/IconLabelList"/>
    <dgm:cxn modelId="{6DD16BF6-422D-4DFF-89FB-15F7DCFF402D}" type="presOf" srcId="{A881DFF0-8BE6-41BE-AC53-2A1EC9F4F15D}" destId="{CD680F2D-2931-4EAF-8E2B-8091CC7BC7E5}" srcOrd="0" destOrd="0" presId="urn:microsoft.com/office/officeart/2018/2/layout/IconLabelList"/>
    <dgm:cxn modelId="{91D684D8-3132-4289-BD9C-89062178C822}" type="presParOf" srcId="{FDDD0608-D30E-4EF7-9D5B-BB082F4FA746}" destId="{4741173C-FB63-491E-BCF3-72E0998D600E}" srcOrd="0" destOrd="0" presId="urn:microsoft.com/office/officeart/2018/2/layout/IconLabelList"/>
    <dgm:cxn modelId="{2B7E9BE7-2B02-481E-A7D1-B6D49F9C5B94}" type="presParOf" srcId="{4741173C-FB63-491E-BCF3-72E0998D600E}" destId="{0F5D2ED8-A277-4A64-897E-C97BCA3F32DB}" srcOrd="0" destOrd="0" presId="urn:microsoft.com/office/officeart/2018/2/layout/IconLabelList"/>
    <dgm:cxn modelId="{40FE7E16-2F6C-45AA-8001-5BEE42E38D42}" type="presParOf" srcId="{4741173C-FB63-491E-BCF3-72E0998D600E}" destId="{A9402A51-0741-46C4-A5FE-93BE0A8350F2}" srcOrd="1" destOrd="0" presId="urn:microsoft.com/office/officeart/2018/2/layout/IconLabelList"/>
    <dgm:cxn modelId="{4F6C8861-0B1A-48CA-A8A1-10C0FE9EE29A}" type="presParOf" srcId="{4741173C-FB63-491E-BCF3-72E0998D600E}" destId="{2B7A0B23-0D90-4AC7-B08D-2FFE8BDCA109}" srcOrd="2" destOrd="0" presId="urn:microsoft.com/office/officeart/2018/2/layout/IconLabelList"/>
    <dgm:cxn modelId="{7E2907B3-2EAD-42F5-BF14-077AC1FE1CE1}" type="presParOf" srcId="{FDDD0608-D30E-4EF7-9D5B-BB082F4FA746}" destId="{348C770F-50E4-4E0D-BBC8-CDA47F005D96}" srcOrd="1" destOrd="0" presId="urn:microsoft.com/office/officeart/2018/2/layout/IconLabelList"/>
    <dgm:cxn modelId="{BD820B4D-0A6B-400E-9D4D-7C7878C94229}" type="presParOf" srcId="{FDDD0608-D30E-4EF7-9D5B-BB082F4FA746}" destId="{D3E1AC3F-BEDE-43C6-A8DE-66069FF51B92}" srcOrd="2" destOrd="0" presId="urn:microsoft.com/office/officeart/2018/2/layout/IconLabelList"/>
    <dgm:cxn modelId="{0B197B98-0A7E-41EA-82E5-5C6AE293AF45}" type="presParOf" srcId="{D3E1AC3F-BEDE-43C6-A8DE-66069FF51B92}" destId="{09286CA4-8D05-4803-B719-94AD0D0DE2BC}" srcOrd="0" destOrd="0" presId="urn:microsoft.com/office/officeart/2018/2/layout/IconLabelList"/>
    <dgm:cxn modelId="{A52E1262-D844-4299-890D-4E39F4C13222}" type="presParOf" srcId="{D3E1AC3F-BEDE-43C6-A8DE-66069FF51B92}" destId="{24384E77-6F96-42D5-93F5-319F8E399362}" srcOrd="1" destOrd="0" presId="urn:microsoft.com/office/officeart/2018/2/layout/IconLabelList"/>
    <dgm:cxn modelId="{D35E2193-2344-42DC-BBE6-F083DF6D7978}" type="presParOf" srcId="{D3E1AC3F-BEDE-43C6-A8DE-66069FF51B92}" destId="{CD680F2D-2931-4EAF-8E2B-8091CC7BC7E5}" srcOrd="2" destOrd="0" presId="urn:microsoft.com/office/officeart/2018/2/layout/IconLabelList"/>
    <dgm:cxn modelId="{D4D60F77-D600-447E-86A2-B47FCFC7996E}" type="presParOf" srcId="{FDDD0608-D30E-4EF7-9D5B-BB082F4FA746}" destId="{724A0120-CB7F-4BB3-AC4E-9262854A51DC}" srcOrd="3" destOrd="0" presId="urn:microsoft.com/office/officeart/2018/2/layout/IconLabelList"/>
    <dgm:cxn modelId="{4D66E97C-4808-4EE2-8E5C-E0C8D7180710}" type="presParOf" srcId="{FDDD0608-D30E-4EF7-9D5B-BB082F4FA746}" destId="{B42002E5-5D0B-4DF2-9A39-D5D8E6F3981D}" srcOrd="4" destOrd="0" presId="urn:microsoft.com/office/officeart/2018/2/layout/IconLabelList"/>
    <dgm:cxn modelId="{EA819EFE-5C84-44A3-BDC2-E282D46774A5}" type="presParOf" srcId="{B42002E5-5D0B-4DF2-9A39-D5D8E6F3981D}" destId="{70018C4E-6073-46C1-A452-A2177466726D}" srcOrd="0" destOrd="0" presId="urn:microsoft.com/office/officeart/2018/2/layout/IconLabelList"/>
    <dgm:cxn modelId="{B3857BFF-1FE5-4BE1-9C15-96B6E757D35E}" type="presParOf" srcId="{B42002E5-5D0B-4DF2-9A39-D5D8E6F3981D}" destId="{D2E67E2B-FD45-44DB-BB99-24E30F5AA292}" srcOrd="1" destOrd="0" presId="urn:microsoft.com/office/officeart/2018/2/layout/IconLabelList"/>
    <dgm:cxn modelId="{3D86312E-2F9E-4699-ACBB-C3C21A06B3B4}" type="presParOf" srcId="{B42002E5-5D0B-4DF2-9A39-D5D8E6F3981D}" destId="{57D3ECFD-93FC-4197-9BCB-8DE4FB5058A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D2ED8-A277-4A64-897E-C97BCA3F32DB}">
      <dsp:nvSpPr>
        <dsp:cNvPr id="0" name=""/>
        <dsp:cNvSpPr/>
      </dsp:nvSpPr>
      <dsp:spPr>
        <a:xfrm>
          <a:off x="1060104" y="481248"/>
          <a:ext cx="1480026" cy="1480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0B23-0D90-4AC7-B08D-2FFE8BDCA109}">
      <dsp:nvSpPr>
        <dsp:cNvPr id="0" name=""/>
        <dsp:cNvSpPr/>
      </dsp:nvSpPr>
      <dsp:spPr>
        <a:xfrm>
          <a:off x="155643" y="1910466"/>
          <a:ext cx="3288946" cy="1598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We present a fruit type classification model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And a ripeness level  classification model</a:t>
          </a:r>
          <a:endParaRPr lang="en-US" sz="1900" kern="1200" dirty="0"/>
        </a:p>
      </dsp:txBody>
      <dsp:txXfrm>
        <a:off x="155643" y="1910466"/>
        <a:ext cx="3288946" cy="1598255"/>
      </dsp:txXfrm>
    </dsp:sp>
    <dsp:sp modelId="{09286CA4-8D05-4803-B719-94AD0D0DE2BC}">
      <dsp:nvSpPr>
        <dsp:cNvPr id="0" name=""/>
        <dsp:cNvSpPr/>
      </dsp:nvSpPr>
      <dsp:spPr>
        <a:xfrm>
          <a:off x="4924616" y="500009"/>
          <a:ext cx="1480026" cy="1480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80F2D-2931-4EAF-8E2B-8091CC7BC7E5}">
      <dsp:nvSpPr>
        <dsp:cNvPr id="0" name=""/>
        <dsp:cNvSpPr/>
      </dsp:nvSpPr>
      <dsp:spPr>
        <a:xfrm>
          <a:off x="4020156" y="1966751"/>
          <a:ext cx="3288946" cy="1523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We learned a lot about the classification process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And we overcame difficulties we encountered</a:t>
          </a:r>
          <a:endParaRPr lang="en-US" sz="1800" kern="1200" dirty="0"/>
        </a:p>
      </dsp:txBody>
      <dsp:txXfrm>
        <a:off x="4020156" y="1966751"/>
        <a:ext cx="3288946" cy="1523210"/>
      </dsp:txXfrm>
    </dsp:sp>
    <dsp:sp modelId="{70018C4E-6073-46C1-A452-A2177466726D}">
      <dsp:nvSpPr>
        <dsp:cNvPr id="0" name=""/>
        <dsp:cNvSpPr/>
      </dsp:nvSpPr>
      <dsp:spPr>
        <a:xfrm>
          <a:off x="8789128" y="514609"/>
          <a:ext cx="1480026" cy="1480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3ECFD-93FC-4197-9BCB-8DE4FB5058A2}">
      <dsp:nvSpPr>
        <dsp:cNvPr id="0" name=""/>
        <dsp:cNvSpPr/>
      </dsp:nvSpPr>
      <dsp:spPr>
        <a:xfrm>
          <a:off x="7884668" y="2010550"/>
          <a:ext cx="3288946" cy="1464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We introduced the functionality of the system</a:t>
          </a:r>
          <a:endParaRPr lang="en-US" sz="1800" kern="1200" dirty="0"/>
        </a:p>
      </dsp:txBody>
      <dsp:txXfrm>
        <a:off x="7884668" y="2010550"/>
        <a:ext cx="3288946" cy="1464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B36E-11F8-4483-B9B7-820A72A1BEEB}" type="datetimeFigureOut">
              <a:rPr lang="en-IL" smtClean="0"/>
              <a:t>06/25/2023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12261-6B1D-44D8-9D83-D7A8DDBE01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726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6555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035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750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390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6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5634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561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673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879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1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75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621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410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1734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6377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378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581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856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611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/>
            <a:endParaRPr lang="en-IL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518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543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0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12261-6B1D-44D8-9D83-D7A8DDBE01A3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113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8BCE45-AC60-843D-1064-B3814EE34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5D43D5C-A7AC-808B-A2D6-F93CFEE3D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18347E-8157-B804-2C3E-AC668B64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FC6CE26-5B17-B090-22D4-F337AE06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21FEEDE-A010-F480-A268-B6075B27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135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189BFA-8F96-EEBE-30AB-9A68DC56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9D90E75-9628-36A7-C0D0-597978D00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8A0B26E-9BCB-8D94-51AF-430F9123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1D8C9FA-7878-F5E0-E96C-6E053EBA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0022B1-8FA7-7052-E810-780501B8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82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B0E96C8-FBFC-F00A-2685-96175BA89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18C26A-C532-A69D-BCBB-5EEBCCB16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4385E3-AB72-D7B6-ED19-E52C547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011409-A581-CAFB-55DA-5B066CD4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BB396-CC87-3988-1138-76F6D0D5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280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26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17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39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E401D9-8C26-2522-C748-0F6757F0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412FA5F-2B38-D2AF-B52C-C63FA13D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E13B829-BF61-0978-3A22-D534A4FD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DD23DE-4BA0-8EAB-05F9-EE355C4C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E70ACB-546B-29CA-7401-4097C2E7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56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1B4906-9AD3-81DE-FDE2-F3EB0A59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D0067A-331A-ABCD-94D2-F8F6D9559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C64DCB-AA5B-D393-EACC-46867665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B9515B-52AC-02DD-0010-E373E19D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40BB1F-4801-D4A3-B2B3-638F1B3E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261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68F154-BC57-49CB-46BD-A207A7F9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1839EE-664A-8CE3-E806-23EA2367B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EDD1197-D733-970B-D274-9D00F0D14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6C2DA-AA51-58EE-A3EC-8E94D75D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39F4978-3DA6-49CC-4BD7-A13C1A55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12973B0-46FB-13A1-859A-336147FD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740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B4123C-96F4-887A-B3FD-B6E80B58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AFBE76-922E-51FD-1D86-4A7D9444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D5C5560-7FB8-984A-122C-9D23ACBA4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1ABF743-8117-4120-6CCF-D06959826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E5E2F70-B940-1545-8CB6-E2A5057B0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C37BCD6-14E7-7CE3-3FFF-9B42E326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AF7D34F-2B32-28B6-3861-157F831A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5E8CE4C-65BF-519B-7427-4AA9270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1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FB6D6F-5EBB-57E1-B6A0-17ABCB73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B10D732-DBE3-4037-A13B-89E29465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EC8F776-E06A-0F40-ED6C-F830D0FB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69F1201-1CAD-BDBE-2234-26FAE55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074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E784A48-ED12-D1F1-8D28-46C1F539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052A4A-16F1-2B98-71F0-C4D20D1F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0810EE2-949C-9E58-00A4-FFBDB289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363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B4C176-5663-43EA-D92D-872168AF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442283-320E-A503-1C1A-6223BB2D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EFC0295-8F62-1771-C450-FED2887E1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43FA60C-CD2A-907B-4345-BA8D70F0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ABB65A2-15DA-A5B8-2D51-E9F90E3D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67B47AD-BCBB-E86B-1132-AF3CD17F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61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96DA05-4B06-7AB3-4777-2C624A95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4B29F6D-2AD3-BC3C-A255-BAC205C08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B89DFB1-A07F-A488-BB29-D8B172719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3A21D3A-6216-9321-1F59-1B6E877B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49F242-6E86-457C-B669-125744CE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D086DA0-29F3-0DAA-7273-DD580789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52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2168FA3-D977-56C1-F435-F89D6B6D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6D2F9D6-4D5F-1458-D692-A0E161B1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883649-BE12-59BE-3100-08090EAD7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264D8-A3FB-4792-B70A-CCB1D988C91A}" type="datetimeFigureOut">
              <a:rPr lang="he-IL" smtClean="0"/>
              <a:t>ו'/תמוז/תשפ"ג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42C294-01FC-F65D-B0A0-214F1E582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811D36-E74F-73D9-1A40-559A1F8A7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2782-79EB-46D3-901C-161C98E6F2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1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27067" y="237445"/>
            <a:ext cx="6308603" cy="6173908"/>
            <a:chOff x="3280048" y="768896"/>
            <a:chExt cx="5104184" cy="5104184"/>
          </a:xfrm>
        </p:grpSpPr>
        <p:sp>
          <p:nvSpPr>
            <p:cNvPr id="9" name="Oval 8"/>
            <p:cNvSpPr/>
            <p:nvPr/>
          </p:nvSpPr>
          <p:spPr>
            <a:xfrm>
              <a:off x="3448472" y="937320"/>
              <a:ext cx="4767336" cy="4767336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/>
            <p:cNvSpPr/>
            <p:nvPr/>
          </p:nvSpPr>
          <p:spPr>
            <a:xfrm>
              <a:off x="3280048" y="768896"/>
              <a:ext cx="5104184" cy="5104184"/>
            </a:xfrm>
            <a:prstGeom prst="ellipse">
              <a:avLst/>
            </a:prstGeom>
            <a:noFill/>
            <a:ln>
              <a:solidFill>
                <a:schemeClr val="bg1">
                  <a:alpha val="42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6168030" y="1624671"/>
            <a:ext cx="5255533" cy="132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Fruit image Classification and identification of its ripeness Using Deep Learning</a:t>
            </a:r>
          </a:p>
        </p:txBody>
      </p:sp>
      <p:sp>
        <p:nvSpPr>
          <p:cNvPr id="2" name="TextBox 150">
            <a:extLst>
              <a:ext uri="{FF2B5EF4-FFF2-40B4-BE49-F238E27FC236}">
                <a16:creationId xmlns:a16="http://schemas.microsoft.com/office/drawing/2014/main" id="{1C686AB7-0711-5866-36E9-B6EC6A8387B7}"/>
              </a:ext>
            </a:extLst>
          </p:cNvPr>
          <p:cNvSpPr txBox="1"/>
          <p:nvPr/>
        </p:nvSpPr>
        <p:spPr>
          <a:xfrm>
            <a:off x="8855768" y="4761406"/>
            <a:ext cx="237921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+mj-lt"/>
              </a:rPr>
              <a:t>Supervisor:</a:t>
            </a:r>
          </a:p>
          <a:p>
            <a:pPr algn="ctr"/>
            <a:r>
              <a:rPr lang="en-US" sz="1867" b="1" dirty="0">
                <a:latin typeface="+mj-lt"/>
              </a:rPr>
              <a:t>Ilya </a:t>
            </a:r>
            <a:r>
              <a:rPr lang="en-US" sz="1867" b="1" dirty="0" err="1">
                <a:latin typeface="+mj-lt"/>
              </a:rPr>
              <a:t>Zeldner</a:t>
            </a:r>
            <a:endParaRPr lang="en-US" sz="1867" b="1" dirty="0">
              <a:latin typeface="+mj-lt"/>
            </a:endParaRPr>
          </a:p>
        </p:txBody>
      </p:sp>
      <p:sp>
        <p:nvSpPr>
          <p:cNvPr id="3" name="TextBox 141">
            <a:extLst>
              <a:ext uri="{FF2B5EF4-FFF2-40B4-BE49-F238E27FC236}">
                <a16:creationId xmlns:a16="http://schemas.microsoft.com/office/drawing/2014/main" id="{77EA00C8-DABF-4614-0F73-D44194DC5649}"/>
              </a:ext>
            </a:extLst>
          </p:cNvPr>
          <p:cNvSpPr txBox="1"/>
          <p:nvPr/>
        </p:nvSpPr>
        <p:spPr>
          <a:xfrm>
            <a:off x="6312497" y="4617776"/>
            <a:ext cx="237921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+mj-lt"/>
              </a:rPr>
              <a:t>Students:</a:t>
            </a:r>
          </a:p>
          <a:p>
            <a:pPr algn="ctr"/>
            <a:r>
              <a:rPr lang="en-US" sz="1867" b="1" dirty="0">
                <a:latin typeface="+mj-lt"/>
              </a:rPr>
              <a:t>Shani </a:t>
            </a:r>
            <a:r>
              <a:rPr lang="en-US" sz="1867" b="1" dirty="0" err="1">
                <a:latin typeface="+mj-lt"/>
              </a:rPr>
              <a:t>Froik</a:t>
            </a:r>
            <a:endParaRPr lang="en-US" sz="1867" b="1" dirty="0">
              <a:latin typeface="+mj-lt"/>
            </a:endParaRPr>
          </a:p>
          <a:p>
            <a:pPr algn="ctr"/>
            <a:r>
              <a:rPr lang="en-US" sz="1867" b="1" dirty="0">
                <a:latin typeface="+mj-lt"/>
              </a:rPr>
              <a:t>Lior Saghi</a:t>
            </a:r>
            <a:endParaRPr lang="en-IL" sz="1867" b="1" dirty="0">
              <a:latin typeface="+mj-lt"/>
            </a:endParaRPr>
          </a:p>
        </p:txBody>
      </p:sp>
      <p:sp>
        <p:nvSpPr>
          <p:cNvPr id="4" name="TextBox 145">
            <a:extLst>
              <a:ext uri="{FF2B5EF4-FFF2-40B4-BE49-F238E27FC236}">
                <a16:creationId xmlns:a16="http://schemas.microsoft.com/office/drawing/2014/main" id="{CFE50F4F-5E01-344F-90CE-BBA2AAB96690}"/>
              </a:ext>
            </a:extLst>
          </p:cNvPr>
          <p:cNvSpPr txBox="1"/>
          <p:nvPr/>
        </p:nvSpPr>
        <p:spPr>
          <a:xfrm>
            <a:off x="5999989" y="3284363"/>
            <a:ext cx="5568619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Capstone Project Phase B</a:t>
            </a:r>
            <a:b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133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n-US" sz="2133" b="1" dirty="0">
                <a:solidFill>
                  <a:srgbClr val="000000"/>
                </a:solidFill>
                <a:latin typeface="+mj-lt"/>
              </a:rPr>
              <a:t>23-1-R-7</a:t>
            </a:r>
            <a:r>
              <a:rPr lang="en-US" sz="2133" b="1" dirty="0">
                <a:latin typeface="+mj-lt"/>
              </a:rPr>
              <a:t> </a:t>
            </a:r>
            <a:endParaRPr lang="en-US" sz="2133" b="1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9D243F3-2BE4-B3EB-D226-57EA6DD63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82" y="681666"/>
            <a:ext cx="2261171" cy="6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C04498D4-6CAF-4D25-8745-D304888EA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805" y="917566"/>
            <a:ext cx="6753264" cy="5064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Fruit Type Results</a:t>
            </a:r>
            <a:endParaRPr lang="ko-KR" altLang="en-US" sz="8800" dirty="0">
              <a:latin typeface="+mn-lt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0D7A4D-4F9A-1CBA-AF8D-E61ABE52452B}"/>
              </a:ext>
            </a:extLst>
          </p:cNvPr>
          <p:cNvSpPr txBox="1"/>
          <p:nvPr/>
        </p:nvSpPr>
        <p:spPr>
          <a:xfrm>
            <a:off x="2105067" y="2508466"/>
            <a:ext cx="3337738" cy="1402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09550" algn="l" rtl="0">
              <a:lnSpc>
                <a:spcPct val="90000"/>
              </a:lnSpc>
              <a:spcAft>
                <a:spcPts val="1000"/>
              </a:spcAft>
            </a:pPr>
            <a:r>
              <a:rPr lang="en-US" sz="2200" dirty="0">
                <a:effectLst/>
              </a:rPr>
              <a:t>Our model reached a training loss of 0.0174 and 0.0344 for validation.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AC42E3-B2E9-AE7B-F005-814CFC94FFF5}"/>
              </a:ext>
            </a:extLst>
          </p:cNvPr>
          <p:cNvSpPr/>
          <p:nvPr/>
        </p:nvSpPr>
        <p:spPr>
          <a:xfrm>
            <a:off x="0" y="0"/>
            <a:ext cx="2035629" cy="340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  <a:endParaRPr lang="en-I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3AB2F8-51A0-CDF1-5282-3FA7FBC3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44" y="5397153"/>
            <a:ext cx="3154761" cy="106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8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Results</a:t>
            </a:r>
            <a:endParaRPr lang="ko-KR" altLang="en-US" sz="8800" dirty="0">
              <a:latin typeface="+mn-lt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AC42E3-B2E9-AE7B-F005-814CFC94FFF5}"/>
              </a:ext>
            </a:extLst>
          </p:cNvPr>
          <p:cNvSpPr/>
          <p:nvPr/>
        </p:nvSpPr>
        <p:spPr>
          <a:xfrm>
            <a:off x="0" y="0"/>
            <a:ext cx="2035629" cy="340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4DAE2A5-5D48-8FEB-81CA-BAF223E5E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649" y="1278054"/>
            <a:ext cx="7971351" cy="5579945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BDC4C956-E1CE-D1B4-BB00-4F3F741A5B5B}"/>
              </a:ext>
            </a:extLst>
          </p:cNvPr>
          <p:cNvSpPr/>
          <p:nvPr/>
        </p:nvSpPr>
        <p:spPr>
          <a:xfrm>
            <a:off x="6257473" y="1778001"/>
            <a:ext cx="459923" cy="367394"/>
          </a:xfrm>
          <a:prstGeom prst="rect">
            <a:avLst/>
          </a:prstGeom>
          <a:solidFill>
            <a:srgbClr val="3F1B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78</a:t>
            </a:r>
            <a:endParaRPr lang="he-IL" sz="10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4DD2B8D-B166-E73A-A0FE-4BFBC8F20F80}"/>
              </a:ext>
            </a:extLst>
          </p:cNvPr>
          <p:cNvSpPr/>
          <p:nvPr/>
        </p:nvSpPr>
        <p:spPr>
          <a:xfrm>
            <a:off x="6706332" y="2145395"/>
            <a:ext cx="459923" cy="367394"/>
          </a:xfrm>
          <a:prstGeom prst="rect">
            <a:avLst/>
          </a:prstGeom>
          <a:solidFill>
            <a:srgbClr val="3F1B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91</a:t>
            </a:r>
            <a:endParaRPr lang="he-IL" sz="1000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048C035-438A-EC30-2C97-BD0A525D7969}"/>
              </a:ext>
            </a:extLst>
          </p:cNvPr>
          <p:cNvSpPr/>
          <p:nvPr/>
        </p:nvSpPr>
        <p:spPr>
          <a:xfrm>
            <a:off x="5797550" y="1410607"/>
            <a:ext cx="459923" cy="367394"/>
          </a:xfrm>
          <a:prstGeom prst="rect">
            <a:avLst/>
          </a:prstGeom>
          <a:solidFill>
            <a:srgbClr val="511E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101</a:t>
            </a:r>
            <a:endParaRPr lang="he-IL" sz="1000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9996BB4-C709-8ACE-DECA-55138DEE7747}"/>
              </a:ext>
            </a:extLst>
          </p:cNvPr>
          <p:cNvSpPr/>
          <p:nvPr/>
        </p:nvSpPr>
        <p:spPr>
          <a:xfrm>
            <a:off x="7166255" y="2525038"/>
            <a:ext cx="459923" cy="367394"/>
          </a:xfrm>
          <a:prstGeom prst="rect">
            <a:avLst/>
          </a:prstGeom>
          <a:solidFill>
            <a:srgbClr val="F26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329</a:t>
            </a:r>
            <a:endParaRPr lang="he-IL" sz="1000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FD8BB8B-8EF1-12DE-79AA-DB45288EE69A}"/>
              </a:ext>
            </a:extLst>
          </p:cNvPr>
          <p:cNvSpPr/>
          <p:nvPr/>
        </p:nvSpPr>
        <p:spPr>
          <a:xfrm>
            <a:off x="7626178" y="2904681"/>
            <a:ext cx="459923" cy="367394"/>
          </a:xfrm>
          <a:prstGeom prst="rect">
            <a:avLst/>
          </a:prstGeom>
          <a:solidFill>
            <a:srgbClr val="F7CF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438</a:t>
            </a:r>
            <a:endParaRPr lang="he-IL" sz="1000" dirty="0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AFFAFEB0-4FEC-0687-1509-3180937A62BC}"/>
              </a:ext>
            </a:extLst>
          </p:cNvPr>
          <p:cNvSpPr/>
          <p:nvPr/>
        </p:nvSpPr>
        <p:spPr>
          <a:xfrm>
            <a:off x="8086101" y="3272075"/>
            <a:ext cx="459923" cy="367394"/>
          </a:xfrm>
          <a:prstGeom prst="rect">
            <a:avLst/>
          </a:prstGeom>
          <a:solidFill>
            <a:srgbClr val="F26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319</a:t>
            </a:r>
            <a:endParaRPr lang="he-IL" sz="1000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4AB35DC-39B2-40C0-49FA-9AB1A52D9B8E}"/>
              </a:ext>
            </a:extLst>
          </p:cNvPr>
          <p:cNvSpPr/>
          <p:nvPr/>
        </p:nvSpPr>
        <p:spPr>
          <a:xfrm>
            <a:off x="8541772" y="3639469"/>
            <a:ext cx="459923" cy="367394"/>
          </a:xfrm>
          <a:prstGeom prst="rect">
            <a:avLst/>
          </a:prstGeom>
          <a:solidFill>
            <a:srgbClr val="EA44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290</a:t>
            </a:r>
            <a:endParaRPr lang="he-IL" sz="1000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CF85FBD9-25FB-7BD5-06A1-48F1C902A9AD}"/>
              </a:ext>
            </a:extLst>
          </p:cNvPr>
          <p:cNvSpPr/>
          <p:nvPr/>
        </p:nvSpPr>
        <p:spPr>
          <a:xfrm>
            <a:off x="9001695" y="4028622"/>
            <a:ext cx="459923" cy="367394"/>
          </a:xfrm>
          <a:prstGeom prst="rect">
            <a:avLst/>
          </a:prstGeom>
          <a:solidFill>
            <a:srgbClr val="4F1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100</a:t>
            </a:r>
            <a:endParaRPr lang="he-IL" sz="1000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60AE78EA-D068-EFFD-A9D1-FC30C095F5E2}"/>
              </a:ext>
            </a:extLst>
          </p:cNvPr>
          <p:cNvSpPr/>
          <p:nvPr/>
        </p:nvSpPr>
        <p:spPr>
          <a:xfrm>
            <a:off x="9457366" y="4396016"/>
            <a:ext cx="459923" cy="367394"/>
          </a:xfrm>
          <a:prstGeom prst="rect">
            <a:avLst/>
          </a:prstGeom>
          <a:solidFill>
            <a:srgbClr val="FA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474</a:t>
            </a:r>
            <a:endParaRPr lang="he-IL" sz="1000" dirty="0">
              <a:solidFill>
                <a:schemeClr val="tx1"/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D6E6E79F-B5D2-DBA3-B63A-A77995BEB897}"/>
              </a:ext>
            </a:extLst>
          </p:cNvPr>
          <p:cNvSpPr/>
          <p:nvPr/>
        </p:nvSpPr>
        <p:spPr>
          <a:xfrm>
            <a:off x="9896760" y="4763410"/>
            <a:ext cx="459923" cy="367394"/>
          </a:xfrm>
          <a:prstGeom prst="rect">
            <a:avLst/>
          </a:prstGeom>
          <a:solidFill>
            <a:srgbClr val="F26D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312</a:t>
            </a:r>
            <a:endParaRPr lang="he-IL" sz="1000" dirty="0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9FCDE30A-01E8-631E-E892-10E5D4F1BE16}"/>
              </a:ext>
            </a:extLst>
          </p:cNvPr>
          <p:cNvSpPr/>
          <p:nvPr/>
        </p:nvSpPr>
        <p:spPr>
          <a:xfrm>
            <a:off x="10356683" y="5130804"/>
            <a:ext cx="459923" cy="367394"/>
          </a:xfrm>
          <a:prstGeom prst="rect">
            <a:avLst/>
          </a:prstGeom>
          <a:solidFill>
            <a:srgbClr val="3F1B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/>
              <a:t>105</a:t>
            </a:r>
            <a:endParaRPr lang="he-IL" sz="1000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1D19460B-2945-AD4F-8E9D-59F35D6AAA82}"/>
              </a:ext>
            </a:extLst>
          </p:cNvPr>
          <p:cNvSpPr/>
          <p:nvPr/>
        </p:nvSpPr>
        <p:spPr>
          <a:xfrm>
            <a:off x="9457366" y="2525038"/>
            <a:ext cx="459923" cy="367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00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BC2E7D18-823F-9FF3-BFC7-0969A1D06242}"/>
              </a:ext>
            </a:extLst>
          </p:cNvPr>
          <p:cNvSpPr/>
          <p:nvPr/>
        </p:nvSpPr>
        <p:spPr>
          <a:xfrm>
            <a:off x="9457366" y="3661228"/>
            <a:ext cx="459923" cy="367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33592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Second step – </a:t>
            </a:r>
            <a:b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classification of the ripeness of the fruit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EC7ECF-568B-DF73-2258-E7BA272F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68" y="1179288"/>
            <a:ext cx="7907790" cy="51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8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Second step – </a:t>
            </a:r>
            <a:b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build the dataset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DEDDFC-9E4B-10EE-C176-97379623B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28"/>
          <a:stretch/>
        </p:blipFill>
        <p:spPr bwMode="auto">
          <a:xfrm>
            <a:off x="4812419" y="1366066"/>
            <a:ext cx="3773796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5E548ED-2559-79C3-05F3-EE66888B7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993" r="20556" b="13848"/>
          <a:stretch/>
        </p:blipFill>
        <p:spPr>
          <a:xfrm>
            <a:off x="2235763" y="4855028"/>
            <a:ext cx="3294180" cy="190500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104E00-C163-A335-4A2A-458839FD5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5"/>
          <a:stretch/>
        </p:blipFill>
        <p:spPr bwMode="auto">
          <a:xfrm>
            <a:off x="8567361" y="1366065"/>
            <a:ext cx="2779552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Second step – </a:t>
            </a:r>
            <a:b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build the dataset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056671A-4AE5-1D59-30CB-D94CEA2C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11176" r="10410" b="10242"/>
          <a:stretch/>
        </p:blipFill>
        <p:spPr>
          <a:xfrm>
            <a:off x="7744596" y="1166724"/>
            <a:ext cx="4319080" cy="5389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BEEFF92-E53B-661C-A990-76EAADD2D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73" y="1610433"/>
            <a:ext cx="1153215" cy="864911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52C2DA51-EF8C-C9F8-957A-28A57F377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63" y="1610437"/>
            <a:ext cx="1153213" cy="864910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50DDD107-3888-FD2D-9FAF-0A841CEC8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78085" y="1610439"/>
            <a:ext cx="1153207" cy="864905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A32DA6AB-08B4-E222-4CAA-A8B4B1002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249863" y="3061356"/>
            <a:ext cx="1153213" cy="867590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44006B43-79F3-03B7-00D3-716136F67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22" y="3064825"/>
            <a:ext cx="1152161" cy="864121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2C31A9F9-F4EC-85DB-54AA-8BF5396738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74929" y="3059323"/>
            <a:ext cx="1152161" cy="864120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48E7A569-A104-429A-033E-073B2118BB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49861" y="4514474"/>
            <a:ext cx="1153214" cy="864911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AF6A40B8-E5EB-97BC-94F6-47F5AB0C4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62921" y="4514474"/>
            <a:ext cx="1152160" cy="864120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A823E53E-9CA4-2105-C948-86A9685A79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74926" y="4514474"/>
            <a:ext cx="1152162" cy="864121"/>
          </a:xfrm>
          <a:prstGeom prst="rect">
            <a:avLst/>
          </a:prstGeom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FC8A682B-E180-FF65-2620-DD3ED23EA1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49861" y="5869354"/>
            <a:ext cx="1152161" cy="864121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6FAA77B3-7823-D0AD-38CB-482E4D92D3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62920" y="5868565"/>
            <a:ext cx="1152163" cy="864122"/>
          </a:xfrm>
          <a:prstGeom prst="rect">
            <a:avLst/>
          </a:prstGeom>
        </p:spPr>
      </p:pic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EB749F8E-8D42-A102-939E-641B0BFC583D}"/>
              </a:ext>
            </a:extLst>
          </p:cNvPr>
          <p:cNvSpPr txBox="1"/>
          <p:nvPr/>
        </p:nvSpPr>
        <p:spPr>
          <a:xfrm>
            <a:off x="2249861" y="1223939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1</a:t>
            </a:r>
            <a:endParaRPr lang="he-IL" dirty="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34FA7D66-9661-315D-099D-91BEAFBDD36E}"/>
              </a:ext>
            </a:extLst>
          </p:cNvPr>
          <p:cNvSpPr txBox="1"/>
          <p:nvPr/>
        </p:nvSpPr>
        <p:spPr>
          <a:xfrm>
            <a:off x="3762919" y="1207577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2</a:t>
            </a:r>
            <a:endParaRPr lang="he-IL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2A1F6F7F-A358-ABB2-6B09-91A333461C07}"/>
              </a:ext>
            </a:extLst>
          </p:cNvPr>
          <p:cNvSpPr txBox="1"/>
          <p:nvPr/>
        </p:nvSpPr>
        <p:spPr>
          <a:xfrm>
            <a:off x="5274926" y="1223939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3</a:t>
            </a:r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64DB709F-99D2-3911-7BDD-776F548FF4DF}"/>
              </a:ext>
            </a:extLst>
          </p:cNvPr>
          <p:cNvSpPr txBox="1"/>
          <p:nvPr/>
        </p:nvSpPr>
        <p:spPr>
          <a:xfrm>
            <a:off x="2249861" y="2704294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4</a:t>
            </a:r>
            <a:endParaRPr lang="he-IL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376BEF62-40E5-DC6E-17FF-CE15EE0C92D5}"/>
              </a:ext>
            </a:extLst>
          </p:cNvPr>
          <p:cNvSpPr txBox="1"/>
          <p:nvPr/>
        </p:nvSpPr>
        <p:spPr>
          <a:xfrm>
            <a:off x="3762919" y="2687932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5</a:t>
            </a:r>
            <a:endParaRPr lang="he-IL" dirty="0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3F38E9B6-2048-C1F9-DCD5-914B7197A5EF}"/>
              </a:ext>
            </a:extLst>
          </p:cNvPr>
          <p:cNvSpPr txBox="1"/>
          <p:nvPr/>
        </p:nvSpPr>
        <p:spPr>
          <a:xfrm>
            <a:off x="5274926" y="2704294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6</a:t>
            </a:r>
            <a:endParaRPr lang="he-IL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6541A135-F083-FD8E-E7B9-053DDC4F1446}"/>
              </a:ext>
            </a:extLst>
          </p:cNvPr>
          <p:cNvSpPr txBox="1"/>
          <p:nvPr/>
        </p:nvSpPr>
        <p:spPr>
          <a:xfrm>
            <a:off x="2249861" y="4168287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7</a:t>
            </a:r>
            <a:endParaRPr lang="he-IL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BA6D118E-37F8-7AB2-5C9E-B89546218BF7}"/>
              </a:ext>
            </a:extLst>
          </p:cNvPr>
          <p:cNvSpPr txBox="1"/>
          <p:nvPr/>
        </p:nvSpPr>
        <p:spPr>
          <a:xfrm>
            <a:off x="3762919" y="4151925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8</a:t>
            </a:r>
            <a:endParaRPr lang="he-IL" dirty="0"/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C0C9FC2D-8F8F-000A-D902-8E637EF7D0A4}"/>
              </a:ext>
            </a:extLst>
          </p:cNvPr>
          <p:cNvSpPr txBox="1"/>
          <p:nvPr/>
        </p:nvSpPr>
        <p:spPr>
          <a:xfrm>
            <a:off x="5274926" y="4168287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9</a:t>
            </a:r>
            <a:endParaRPr lang="he-IL" dirty="0"/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2B2838B1-C796-0799-CCA2-091CFC21DB82}"/>
              </a:ext>
            </a:extLst>
          </p:cNvPr>
          <p:cNvSpPr txBox="1"/>
          <p:nvPr/>
        </p:nvSpPr>
        <p:spPr>
          <a:xfrm>
            <a:off x="2159563" y="5540116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10</a:t>
            </a:r>
            <a:endParaRPr lang="he-IL" dirty="0"/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3A2E10B0-57C8-88B4-3C27-1C198F3335CA}"/>
              </a:ext>
            </a:extLst>
          </p:cNvPr>
          <p:cNvSpPr txBox="1"/>
          <p:nvPr/>
        </p:nvSpPr>
        <p:spPr>
          <a:xfrm>
            <a:off x="3672621" y="5523754"/>
            <a:ext cx="11521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Day 11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85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Banana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</a:t>
            </a:r>
            <a:endParaRPr lang="ko-KR" altLang="en-US" sz="8800" dirty="0">
              <a:latin typeface="+mn-lt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00B509C-D58A-8143-C332-F05C7FA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3" y="932878"/>
            <a:ext cx="5059687" cy="379476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D0DDE63-0885-8E84-6C28-A9371FF8B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42" y="2858477"/>
            <a:ext cx="5178357" cy="3883768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64B3770-889C-A8AC-692B-53FA80D76131}"/>
              </a:ext>
            </a:extLst>
          </p:cNvPr>
          <p:cNvSpPr txBox="1"/>
          <p:nvPr/>
        </p:nvSpPr>
        <p:spPr>
          <a:xfrm>
            <a:off x="8192973" y="1823432"/>
            <a:ext cx="30253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model reached training Precision of 85.83% and 66.67% for validation.</a:t>
            </a:r>
            <a:endParaRPr lang="en-US" b="0" dirty="0">
              <a:effectLst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607B4AA-2307-2467-C646-C4A91D7E3D27}"/>
              </a:ext>
            </a:extLst>
          </p:cNvPr>
          <p:cNvSpPr txBox="1"/>
          <p:nvPr/>
        </p:nvSpPr>
        <p:spPr>
          <a:xfrm>
            <a:off x="3073952" y="5001792"/>
            <a:ext cx="30253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model reached training accuracy of 85.32% and 65.04% for validation.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506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Banana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</a:t>
            </a:r>
            <a:endParaRPr lang="ko-KR" altLang="en-US" sz="8800" dirty="0">
              <a:latin typeface="+mn-lt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00B509C-D58A-8143-C332-F05C7FA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563" y="932878"/>
            <a:ext cx="5059686" cy="379476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D0DDE63-0885-8E84-6C28-A9371FF8B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3642" y="2858477"/>
            <a:ext cx="5178357" cy="3883767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022B3C7-8032-D7B5-626F-365488B069E8}"/>
              </a:ext>
            </a:extLst>
          </p:cNvPr>
          <p:cNvSpPr txBox="1"/>
          <p:nvPr/>
        </p:nvSpPr>
        <p:spPr>
          <a:xfrm>
            <a:off x="8192973" y="1823432"/>
            <a:ext cx="30253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15900" algn="ctr" rtl="0"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model reached a training loss of 0.3818 and 1.6352 for validation.</a:t>
            </a:r>
            <a:br>
              <a:rPr lang="en-US" dirty="0"/>
            </a:b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C793C97-A59F-CE63-0704-A23F8AFC0A5D}"/>
              </a:ext>
            </a:extLst>
          </p:cNvPr>
          <p:cNvSpPr txBox="1"/>
          <p:nvPr/>
        </p:nvSpPr>
        <p:spPr>
          <a:xfrm>
            <a:off x="2897884" y="4981678"/>
            <a:ext cx="30253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15900" algn="ctr" rtl="0"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model reached a training recall of 84.75% and 64.60% for validation.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916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UseCase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- Ripeness Fruits System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AB45A3-350A-E7DC-6368-FCD1AAA5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721283"/>
            <a:ext cx="9948421" cy="42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UseCase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- Training system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DE115A0-FA34-E50C-7139-535F847B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444362"/>
            <a:ext cx="10039961" cy="45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53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Ripeness Fruits System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10788-CB94-7F38-91F7-D7C3DAE4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509624"/>
            <a:ext cx="10032437" cy="48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3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49787" y="2102672"/>
            <a:ext cx="11329259" cy="3994316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Helps people's health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ko-KR" alt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Helps people with disabilities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Manual sorting is not good enough</a:t>
            </a:r>
            <a:endParaRPr lang="en-US" altLang="ko-KR" sz="2800" b="1" dirty="0">
              <a:latin typeface="Calibri"/>
              <a:ea typeface="맑은 고딕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850" b="1" dirty="0">
              <a:latin typeface="Calibri"/>
              <a:ea typeface="맑은 고딕"/>
              <a:cs typeface="Calibri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ko-KR" sz="1850" dirty="0">
              <a:latin typeface="Calibri"/>
              <a:ea typeface="맑은 고딕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185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Introduction</a:t>
            </a:r>
          </a:p>
        </p:txBody>
      </p:sp>
      <p:pic>
        <p:nvPicPr>
          <p:cNvPr id="1026" name="Picture 2" descr="Fruit Clipart Images PNG Free Download - Free Transparent PNG Logos">
            <a:extLst>
              <a:ext uri="{FF2B5EF4-FFF2-40B4-BE49-F238E27FC236}">
                <a16:creationId xmlns:a16="http://schemas.microsoft.com/office/drawing/2014/main" id="{BC81A40B-F1CE-45C7-A74C-7EC42C0F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40360" y="4687940"/>
            <a:ext cx="7021623" cy="20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Screens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65CDBB-1F80-6123-C725-B5E3F82B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56" y="998397"/>
            <a:ext cx="3024727" cy="18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327B37-F489-FFCD-2ABF-9113E94E2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2"/>
          <a:stretch/>
        </p:blipFill>
        <p:spPr bwMode="auto">
          <a:xfrm>
            <a:off x="6055826" y="980552"/>
            <a:ext cx="2776868" cy="18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82C516-E60D-2E75-2342-05EBF23D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68" y="4012727"/>
            <a:ext cx="20193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F3E9CEA-7C31-916C-7FBC-56ADB0A0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24" y="4102918"/>
            <a:ext cx="29337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0FD2045-B615-0E3C-AD00-E382A832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43" y="3789574"/>
            <a:ext cx="2672204" cy="28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BFB6E0BA-7932-80D4-966E-966C6B9E55F4}"/>
              </a:ext>
            </a:extLst>
          </p:cNvPr>
          <p:cNvCxnSpPr>
            <a:cxnSpLocks/>
          </p:cNvCxnSpPr>
          <p:nvPr/>
        </p:nvCxnSpPr>
        <p:spPr>
          <a:xfrm>
            <a:off x="5344999" y="1781666"/>
            <a:ext cx="584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E1F09830-E87C-5300-44F3-98BE483A5BFB}"/>
              </a:ext>
            </a:extLst>
          </p:cNvPr>
          <p:cNvCxnSpPr>
            <a:cxnSpLocks/>
          </p:cNvCxnSpPr>
          <p:nvPr/>
        </p:nvCxnSpPr>
        <p:spPr>
          <a:xfrm flipH="1">
            <a:off x="3648173" y="2993162"/>
            <a:ext cx="6468416" cy="7964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0C86DAF1-3D37-F1D3-1BC6-3C35F5712679}"/>
              </a:ext>
            </a:extLst>
          </p:cNvPr>
          <p:cNvCxnSpPr>
            <a:cxnSpLocks/>
          </p:cNvCxnSpPr>
          <p:nvPr/>
        </p:nvCxnSpPr>
        <p:spPr>
          <a:xfrm flipH="1">
            <a:off x="6725335" y="3129914"/>
            <a:ext cx="4058414" cy="7680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3B6B78A3-23AD-AAAB-3E55-0B0F88BFADBE}"/>
              </a:ext>
            </a:extLst>
          </p:cNvPr>
          <p:cNvCxnSpPr>
            <a:cxnSpLocks/>
          </p:cNvCxnSpPr>
          <p:nvPr/>
        </p:nvCxnSpPr>
        <p:spPr>
          <a:xfrm>
            <a:off x="11134990" y="3035175"/>
            <a:ext cx="0" cy="6512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VGG16 Artitecture">
            <a:extLst>
              <a:ext uri="{FF2B5EF4-FFF2-40B4-BE49-F238E27FC236}">
                <a16:creationId xmlns:a16="http://schemas.microsoft.com/office/drawing/2014/main" id="{B85AD663-BA00-444F-513E-3604CD8A4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/>
          <a:stretch/>
        </p:blipFill>
        <p:spPr bwMode="auto">
          <a:xfrm>
            <a:off x="9596253" y="1179288"/>
            <a:ext cx="2431887" cy="156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AC112F43-043E-83B8-000B-1C737761090A}"/>
              </a:ext>
            </a:extLst>
          </p:cNvPr>
          <p:cNvCxnSpPr>
            <a:cxnSpLocks/>
          </p:cNvCxnSpPr>
          <p:nvPr/>
        </p:nvCxnSpPr>
        <p:spPr>
          <a:xfrm>
            <a:off x="8922243" y="1944910"/>
            <a:ext cx="584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1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- Training ripe and unripe fruits model</a:t>
            </a:r>
            <a:endParaRPr lang="ko-KR" alt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FACA4-0F27-AE03-E475-BB1D1F51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2" y="1251069"/>
            <a:ext cx="10004845" cy="5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49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endParaRPr lang="ko-KR" altLang="en-US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Untitled 4">
            <a:hlinkClick r:id="" action="ppaction://media"/>
            <a:extLst>
              <a:ext uri="{FF2B5EF4-FFF2-40B4-BE49-F238E27FC236}">
                <a16:creationId xmlns:a16="http://schemas.microsoft.com/office/drawing/2014/main" id="{A1A940FF-0675-9100-F765-7ADAF8D71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3775" y="1179288"/>
            <a:ext cx="7934341" cy="5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92EE-49C9-8914-0658-B38AF133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Conclusion</a:t>
            </a:r>
            <a:endParaRPr lang="en-IL" b="1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0D207F-CF4B-8B94-20FC-F6E193A87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28205"/>
              </p:ext>
            </p:extLst>
          </p:nvPr>
        </p:nvGraphicFramePr>
        <p:xfrm>
          <a:off x="431370" y="2040126"/>
          <a:ext cx="11329259" cy="398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71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61FC-F2FC-A65F-DB45-A9A02C329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A26CBD8-005B-9039-5DE7-9B199A256ED2}"/>
              </a:ext>
            </a:extLst>
          </p:cNvPr>
          <p:cNvSpPr txBox="1"/>
          <p:nvPr/>
        </p:nvSpPr>
        <p:spPr>
          <a:xfrm>
            <a:off x="3761874" y="2644170"/>
            <a:ext cx="63125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9600" b="1" err="1">
                <a:cs typeface="Calibri"/>
              </a:rPr>
              <a:t>Thank</a:t>
            </a:r>
            <a:r>
              <a:rPr lang="he-IL" sz="9600" b="1">
                <a:cs typeface="Calibri"/>
              </a:rPr>
              <a:t> </a:t>
            </a:r>
            <a:r>
              <a:rPr lang="he-IL" sz="9600" b="1" err="1">
                <a:cs typeface="Calibri"/>
              </a:rPr>
              <a:t>you</a:t>
            </a:r>
            <a:endParaRPr lang="he-IL" sz="96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41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370" y="1805898"/>
            <a:ext cx="11329259" cy="399431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Step 1- Classification fruit type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Step 2- Classification of fruit maturity level by days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Using deep learning architecture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Our method </a:t>
            </a:r>
          </a:p>
        </p:txBody>
      </p:sp>
    </p:spTree>
    <p:extLst>
      <p:ext uri="{BB962C8B-B14F-4D97-AF65-F5344CB8AC3E}">
        <p14:creationId xmlns:p14="http://schemas.microsoft.com/office/powerpoint/2010/main" val="23681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370" y="1805898"/>
            <a:ext cx="11329259" cy="399431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There is not much information about evaluating the ripeness of a fruit.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There is no suitable data set.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800" b="1" dirty="0">
              <a:ea typeface="+mn-lt"/>
              <a:cs typeface="+mn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800" b="1" dirty="0">
                <a:ea typeface="+mn-lt"/>
                <a:cs typeface="+mn-lt"/>
              </a:rPr>
              <a:t>There are many different varieties and types of the same fruit.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022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818-F76E-E451-7904-7E288ADE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400" b="1" dirty="0">
                <a:latin typeface="+mn-lt"/>
                <a:ea typeface="+mn-lt"/>
                <a:cs typeface="+mn-lt"/>
              </a:rPr>
              <a:t>Classification</a:t>
            </a:r>
            <a:endParaRPr lang="en-IL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9CDC66-B18B-344B-BA94-E5A976C81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48" y="2051599"/>
            <a:ext cx="9288716" cy="322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4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818-F76E-E451-7904-7E288ADE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25711" cy="1179288"/>
          </a:xfrm>
        </p:spPr>
        <p:txBody>
          <a:bodyPr/>
          <a:lstStyle/>
          <a:p>
            <a:pPr algn="ctr"/>
            <a:r>
              <a:rPr lang="en-US" sz="4400" b="1" dirty="0">
                <a:latin typeface="+mn-lt"/>
                <a:ea typeface="+mn-lt"/>
                <a:cs typeface="+mn-lt"/>
              </a:rPr>
              <a:t>Step 1 - Classification fruit type</a:t>
            </a:r>
            <a:endParaRPr lang="en-I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27B-7346-34C1-F165-FB3099971D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471337"/>
            <a:ext cx="11329259" cy="673576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Visual Geometry Group (VGG)16 architecture</a:t>
            </a:r>
            <a:endParaRPr lang="en-IL" sz="2400" b="1" dirty="0"/>
          </a:p>
        </p:txBody>
      </p:sp>
      <p:pic>
        <p:nvPicPr>
          <p:cNvPr id="1026" name="Picture 2" descr="VGG16 Artitecture">
            <a:extLst>
              <a:ext uri="{FF2B5EF4-FFF2-40B4-BE49-F238E27FC236}">
                <a16:creationId xmlns:a16="http://schemas.microsoft.com/office/drawing/2014/main" id="{B0AC1AC0-AAC5-17E5-5DCE-09929305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32" y="2144913"/>
            <a:ext cx="6616734" cy="38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4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DD1DE742-1C14-E701-CA25-0581AF5A6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05" y="800835"/>
            <a:ext cx="6753264" cy="5064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Fruit Type Results</a:t>
            </a:r>
            <a:endParaRPr lang="ko-KR" altLang="en-US" sz="8800" dirty="0">
              <a:latin typeface="+mn-lt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0D7A4D-4F9A-1CBA-AF8D-E61ABE52452B}"/>
              </a:ext>
            </a:extLst>
          </p:cNvPr>
          <p:cNvSpPr txBox="1"/>
          <p:nvPr/>
        </p:nvSpPr>
        <p:spPr>
          <a:xfrm>
            <a:off x="2105067" y="2508466"/>
            <a:ext cx="3337738" cy="1402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09550" algn="l" rtl="0">
              <a:lnSpc>
                <a:spcPct val="90000"/>
              </a:lnSpc>
              <a:spcAft>
                <a:spcPts val="1000"/>
              </a:spcAft>
            </a:pPr>
            <a:r>
              <a:rPr lang="en-US" sz="2200" dirty="0">
                <a:effectLst/>
              </a:rPr>
              <a:t>Our model reached training accuracy of 99.51% and 98.91% for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1">
                <a:extLst>
                  <a:ext uri="{FF2B5EF4-FFF2-40B4-BE49-F238E27FC236}">
                    <a16:creationId xmlns:a16="http://schemas.microsoft.com/office/drawing/2014/main" id="{A33CDD69-7E9F-736E-DC08-95A33C008B5F}"/>
                  </a:ext>
                </a:extLst>
              </p:cNvPr>
              <p:cNvSpPr txBox="1"/>
              <p:nvPr/>
            </p:nvSpPr>
            <p:spPr>
              <a:xfrm>
                <a:off x="2159563" y="5096230"/>
                <a:ext cx="3562491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IL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1">
                <a:extLst>
                  <a:ext uri="{FF2B5EF4-FFF2-40B4-BE49-F238E27FC236}">
                    <a16:creationId xmlns:a16="http://schemas.microsoft.com/office/drawing/2014/main" id="{A33CDD69-7E9F-736E-DC08-95A33C00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63" y="5096230"/>
                <a:ext cx="3562491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89AC42E3-B2E9-AE7B-F005-814CFC94FFF5}"/>
              </a:ext>
            </a:extLst>
          </p:cNvPr>
          <p:cNvSpPr/>
          <p:nvPr/>
        </p:nvSpPr>
        <p:spPr>
          <a:xfrm>
            <a:off x="0" y="0"/>
            <a:ext cx="2035629" cy="340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  <a:endParaRPr lang="en-IL" dirty="0"/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1BFA196E-032E-4A9A-51C7-A7E3C624CA41}"/>
              </a:ext>
            </a:extLst>
          </p:cNvPr>
          <p:cNvSpPr txBox="1"/>
          <p:nvPr/>
        </p:nvSpPr>
        <p:spPr>
          <a:xfrm>
            <a:off x="2035629" y="5927311"/>
            <a:ext cx="9830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TP = True Positives, TN = True Negatives, FP = False Positives, and FN = False Negatives.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88410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C04498D4-6CAF-4D25-8745-D304888EA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805" y="761924"/>
            <a:ext cx="6753264" cy="5064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Fruit Type Results</a:t>
            </a:r>
            <a:endParaRPr lang="ko-KR" altLang="en-US" sz="8800" dirty="0">
              <a:latin typeface="+mn-lt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0D7A4D-4F9A-1CBA-AF8D-E61ABE52452B}"/>
              </a:ext>
            </a:extLst>
          </p:cNvPr>
          <p:cNvSpPr txBox="1"/>
          <p:nvPr/>
        </p:nvSpPr>
        <p:spPr>
          <a:xfrm>
            <a:off x="2105067" y="2508466"/>
            <a:ext cx="3337738" cy="1402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09550" algn="l" rtl="0">
              <a:lnSpc>
                <a:spcPct val="90000"/>
              </a:lnSpc>
              <a:spcAft>
                <a:spcPts val="1000"/>
              </a:spcAft>
            </a:pPr>
            <a:r>
              <a:rPr lang="en-US" sz="2200" dirty="0">
                <a:effectLst/>
              </a:rPr>
              <a:t>Our model reached training Precision of 99.52% and 98.91% for validation.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AC42E3-B2E9-AE7B-F005-814CFC94FFF5}"/>
              </a:ext>
            </a:extLst>
          </p:cNvPr>
          <p:cNvSpPr/>
          <p:nvPr/>
        </p:nvSpPr>
        <p:spPr>
          <a:xfrm>
            <a:off x="0" y="0"/>
            <a:ext cx="2035629" cy="340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Precision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92F307A4-F9AB-F6DA-2A70-7B5CBCBC1F61}"/>
                  </a:ext>
                </a:extLst>
              </p:cNvPr>
              <p:cNvSpPr txBox="1"/>
              <p:nvPr/>
            </p:nvSpPr>
            <p:spPr>
              <a:xfrm>
                <a:off x="2105067" y="4788485"/>
                <a:ext cx="3293493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IL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92F307A4-F9AB-F6DA-2A70-7B5CBCBC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67" y="4788485"/>
                <a:ext cx="3293493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47">
            <a:extLst>
              <a:ext uri="{FF2B5EF4-FFF2-40B4-BE49-F238E27FC236}">
                <a16:creationId xmlns:a16="http://schemas.microsoft.com/office/drawing/2014/main" id="{73AA0FA4-11DD-6257-55E5-5C795E357B2A}"/>
              </a:ext>
            </a:extLst>
          </p:cNvPr>
          <p:cNvSpPr txBox="1"/>
          <p:nvPr/>
        </p:nvSpPr>
        <p:spPr>
          <a:xfrm>
            <a:off x="2035629" y="5927311"/>
            <a:ext cx="9830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TP = True Positives, TN = True Negatives, FP = False Positives, and FN = False Negatives.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3100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C04498D4-6CAF-4D25-8745-D304888EA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805" y="781378"/>
            <a:ext cx="6753264" cy="5064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Fruit Type Results</a:t>
            </a:r>
            <a:endParaRPr lang="ko-KR" altLang="en-US" sz="8800" dirty="0">
              <a:latin typeface="+mn-lt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0D7A4D-4F9A-1CBA-AF8D-E61ABE52452B}"/>
              </a:ext>
            </a:extLst>
          </p:cNvPr>
          <p:cNvSpPr txBox="1"/>
          <p:nvPr/>
        </p:nvSpPr>
        <p:spPr>
          <a:xfrm>
            <a:off x="2105067" y="2508466"/>
            <a:ext cx="3337738" cy="1402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09550" algn="l" rtl="0">
              <a:lnSpc>
                <a:spcPct val="90000"/>
              </a:lnSpc>
              <a:spcAft>
                <a:spcPts val="1000"/>
              </a:spcAft>
            </a:pPr>
            <a:r>
              <a:rPr lang="en-US" sz="2200" dirty="0">
                <a:effectLst/>
              </a:rPr>
              <a:t>Our model reached a training recall of 99.51% and 98.87% for validation.</a:t>
            </a: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7D8A074B-B006-EFD2-28F8-40AA19459018}"/>
              </a:ext>
            </a:extLst>
          </p:cNvPr>
          <p:cNvSpPr txBox="1"/>
          <p:nvPr/>
        </p:nvSpPr>
        <p:spPr>
          <a:xfrm>
            <a:off x="2035629" y="5927311"/>
            <a:ext cx="9830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TP = True Positives, TN = True Negatives, FP = False Positives, and FN = False Negatives.</a:t>
            </a:r>
            <a:endParaRPr lang="en-IL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AC42E3-B2E9-AE7B-F005-814CFC94FFF5}"/>
              </a:ext>
            </a:extLst>
          </p:cNvPr>
          <p:cNvSpPr/>
          <p:nvPr/>
        </p:nvSpPr>
        <p:spPr>
          <a:xfrm>
            <a:off x="0" y="0"/>
            <a:ext cx="2035629" cy="340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6">
                <a:extLst>
                  <a:ext uri="{FF2B5EF4-FFF2-40B4-BE49-F238E27FC236}">
                    <a16:creationId xmlns:a16="http://schemas.microsoft.com/office/drawing/2014/main" id="{555DC4BC-3308-FEBB-5B9B-DA1E6B25E9AD}"/>
                  </a:ext>
                </a:extLst>
              </p:cNvPr>
              <p:cNvSpPr txBox="1"/>
              <p:nvPr/>
            </p:nvSpPr>
            <p:spPr>
              <a:xfrm>
                <a:off x="2230136" y="4499409"/>
                <a:ext cx="2731329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IL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IL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IL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" name="TextBox 16">
                <a:extLst>
                  <a:ext uri="{FF2B5EF4-FFF2-40B4-BE49-F238E27FC236}">
                    <a16:creationId xmlns:a16="http://schemas.microsoft.com/office/drawing/2014/main" id="{555DC4BC-3308-FEBB-5B9B-DA1E6B25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36" y="4499409"/>
                <a:ext cx="2731329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920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218D1DD5BE4FBCE80C01D87DAF4B" ma:contentTypeVersion="7" ma:contentTypeDescription="Create a new document." ma:contentTypeScope="" ma:versionID="85c0e1d79621460c2b33319368080daa">
  <xsd:schema xmlns:xsd="http://www.w3.org/2001/XMLSchema" xmlns:xs="http://www.w3.org/2001/XMLSchema" xmlns:p="http://schemas.microsoft.com/office/2006/metadata/properties" xmlns:ns3="3c942687-4a54-4191-aa3d-07b429f38e76" xmlns:ns4="7a61cec6-25d4-4d96-9643-c9ab40a9dd4f" targetNamespace="http://schemas.microsoft.com/office/2006/metadata/properties" ma:root="true" ma:fieldsID="e9ec9b9697eaa1d316c1593b0a3c0720" ns3:_="" ns4:_="">
    <xsd:import namespace="3c942687-4a54-4191-aa3d-07b429f38e76"/>
    <xsd:import namespace="7a61cec6-25d4-4d96-9643-c9ab40a9dd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42687-4a54-4191-aa3d-07b429f38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1cec6-25d4-4d96-9643-c9ab40a9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7EF64D-C785-4AD7-8CEC-89239C44E857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46F5EA-6D87-4805-944A-1F0FE8EDAE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BE945-06A9-4063-AAE8-2B00CC4531E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c942687-4a54-4191-aa3d-07b429f38e76"/>
    <ds:schemaRef ds:uri="7a61cec6-25d4-4d96-9643-c9ab40a9dd4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6070</TotalTime>
  <Words>467</Words>
  <Application>Microsoft Office PowerPoint</Application>
  <PresentationFormat>מסך רחב</PresentationFormat>
  <Paragraphs>116</Paragraphs>
  <Slides>24</Slides>
  <Notes>23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ערכת נושא Office</vt:lpstr>
      <vt:lpstr>מצגת של PowerPoint‏</vt:lpstr>
      <vt:lpstr>Introduction</vt:lpstr>
      <vt:lpstr>Our method </vt:lpstr>
      <vt:lpstr>Challenges</vt:lpstr>
      <vt:lpstr>Classification</vt:lpstr>
      <vt:lpstr>Step 1 - Classification fruit type</vt:lpstr>
      <vt:lpstr>Training Fruit Type Results</vt:lpstr>
      <vt:lpstr>Training Fruit Type Results</vt:lpstr>
      <vt:lpstr>Training Fruit Type Results</vt:lpstr>
      <vt:lpstr>Training Fruit Type Results</vt:lpstr>
      <vt:lpstr>Training Results</vt:lpstr>
      <vt:lpstr>Second step –  classification of the ripeness of the fruit</vt:lpstr>
      <vt:lpstr>Second step –  build the dataset</vt:lpstr>
      <vt:lpstr>Second step –  build the dataset</vt:lpstr>
      <vt:lpstr>Training Banana Results</vt:lpstr>
      <vt:lpstr>Training Banana Results</vt:lpstr>
      <vt:lpstr>UseCase - Ripeness Fruits System</vt:lpstr>
      <vt:lpstr>UseCase - Training system</vt:lpstr>
      <vt:lpstr>Activity - Ripeness Fruits System</vt:lpstr>
      <vt:lpstr>Screens</vt:lpstr>
      <vt:lpstr>Activity - Training ripe and unripe fruits model</vt:lpstr>
      <vt:lpstr>Demo</vt:lpstr>
      <vt:lpstr>Conclusion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image Classification and identification of its ripeness Using Deep Learning</dc:title>
  <dc:creator>Lior Saghi</dc:creator>
  <cp:lastModifiedBy>ליאור שגיא</cp:lastModifiedBy>
  <cp:revision>51</cp:revision>
  <dcterms:created xsi:type="dcterms:W3CDTF">2023-01-15T16:20:11Z</dcterms:created>
  <dcterms:modified xsi:type="dcterms:W3CDTF">2023-06-25T19:24:03Z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0x010100DF46218D1DD5BE4FBCE80C01D87DAF4B</vt:lpwstr>
  </property>
</Properties>
</file>